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  <p:sldMasterId id="2147483695" r:id="rId2"/>
  </p:sldMasterIdLst>
  <p:notesMasterIdLst>
    <p:notesMasterId r:id="rId15"/>
  </p:notesMasterIdLst>
  <p:handoutMasterIdLst>
    <p:handoutMasterId r:id="rId16"/>
  </p:handoutMasterIdLst>
  <p:sldIdLst>
    <p:sldId id="322" r:id="rId3"/>
    <p:sldId id="412" r:id="rId4"/>
    <p:sldId id="428" r:id="rId5"/>
    <p:sldId id="439" r:id="rId6"/>
    <p:sldId id="440" r:id="rId7"/>
    <p:sldId id="441" r:id="rId8"/>
    <p:sldId id="429" r:id="rId9"/>
    <p:sldId id="442" r:id="rId10"/>
    <p:sldId id="443" r:id="rId11"/>
    <p:sldId id="444" r:id="rId12"/>
    <p:sldId id="437" r:id="rId13"/>
    <p:sldId id="411" r:id="rId14"/>
  </p:sldIdLst>
  <p:sldSz cx="12192000" cy="6858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Noto Sans KR Bold" panose="020B0800000000000000" pitchFamily="34" charset="-127"/>
      <p:bold r:id="rId18"/>
    </p:embeddedFont>
    <p:embeddedFont>
      <p:font typeface="Noto Sans KR Light" panose="020B0300000000000000" pitchFamily="34" charset="-127"/>
      <p:regular r:id="rId19"/>
    </p:embeddedFont>
    <p:embeddedFont>
      <p:font typeface="Noto Sans KR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93145-4C8E-4C36-9418-B64FEFAB147F}">
          <p14:sldIdLst>
            <p14:sldId id="322"/>
            <p14:sldId id="412"/>
            <p14:sldId id="428"/>
            <p14:sldId id="439"/>
            <p14:sldId id="440"/>
            <p14:sldId id="441"/>
            <p14:sldId id="429"/>
            <p14:sldId id="442"/>
            <p14:sldId id="443"/>
            <p14:sldId id="444"/>
            <p14:sldId id="43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o Park" initials="JHP" lastIdx="1" clrIdx="0">
    <p:extLst>
      <p:ext uri="{19B8F6BF-5375-455C-9EA6-DF929625EA0E}">
        <p15:presenceInfo xmlns:p15="http://schemas.microsoft.com/office/powerpoint/2012/main" userId="658350623f87a1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E22"/>
    <a:srgbClr val="27AE60"/>
    <a:srgbClr val="E74C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699" autoAdjust="0"/>
  </p:normalViewPr>
  <p:slideViewPr>
    <p:cSldViewPr snapToGrid="0">
      <p:cViewPr varScale="1">
        <p:scale>
          <a:sx n="92" d="100"/>
          <a:sy n="92" d="100"/>
        </p:scale>
        <p:origin x="618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46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CB5C61-36E6-4215-94A1-0D664AF13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CBD1C-EDC3-4D64-AA95-0D37EF8D8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23DEC-D066-4D81-8719-B51BB4E2B959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2A62A-E08D-4889-8154-213A1E258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5BC7E-28FB-4A43-A890-6A9670D70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4C53-AEA2-45A6-A82D-2355168A3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08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067A-25D3-4124-849A-6A7BC697387B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05ED-9101-4220-93DA-A6082D9215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94" y="6019122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altLang="ko-KR" sz="1600" smtClean="0">
                <a:solidFill>
                  <a:srgbClr val="404040"/>
                </a:solidFill>
                <a:latin typeface="+mj-ea"/>
                <a:ea typeface="+mj-ea"/>
              </a:defRPr>
            </a:lvl1pPr>
          </a:lstStyle>
          <a:p>
            <a:fld id="{2FBEAD36-AF76-4268-B40C-78FF20A31972}" type="datetime4">
              <a:rPr lang="en-US" smtClean="0"/>
              <a:pPr/>
              <a:t>September 12, 2021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975742-0282-485C-AAD6-F9CC24E5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25500"/>
            <a:ext cx="10515600" cy="15892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37E06-31D7-41EE-A8AF-3808183C9436}"/>
              </a:ext>
            </a:extLst>
          </p:cNvPr>
          <p:cNvSpPr txBox="1"/>
          <p:nvPr userDrawn="1"/>
        </p:nvSpPr>
        <p:spPr>
          <a:xfrm>
            <a:off x="2183717" y="5705112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Jinho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Park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115064-8CAF-440F-936D-55CEBB604913}"/>
              </a:ext>
            </a:extLst>
          </p:cNvPr>
          <p:cNvCxnSpPr>
            <a:cxnSpLocks/>
          </p:cNvCxnSpPr>
          <p:nvPr userDrawn="1"/>
        </p:nvCxnSpPr>
        <p:spPr>
          <a:xfrm>
            <a:off x="857250" y="5775117"/>
            <a:ext cx="0" cy="54640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489-CF63-4BA8-8EA2-F9CD33225CD9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8BFD-90AD-46C8-AC4A-71E7BA896D92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5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27" y="273382"/>
            <a:ext cx="10647348" cy="83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rgbClr val="40404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46002"/>
            <a:ext cx="2743200" cy="365125"/>
          </a:xfrm>
          <a:prstGeom prst="rect">
            <a:avLst/>
          </a:prstGeom>
        </p:spPr>
        <p:txBody>
          <a:bodyPr lIns="0" rIns="0"/>
          <a:lstStyle>
            <a:lvl1pPr algn="ctr">
              <a:defRPr b="0">
                <a:solidFill>
                  <a:srgbClr val="40404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5DDDAB-CAE1-4921-9DAC-2C83F68796AF}"/>
              </a:ext>
            </a:extLst>
          </p:cNvPr>
          <p:cNvCxnSpPr/>
          <p:nvPr userDrawn="1"/>
        </p:nvCxnSpPr>
        <p:spPr>
          <a:xfrm>
            <a:off x="800848" y="1062277"/>
            <a:ext cx="131482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9DC-93A6-4DC5-8073-7F2127791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E717B-B971-4E94-ADF4-82D7853A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0368-826D-49A3-9B10-C281F98D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5E58-B5E2-4BCB-8A1E-FCE86B2B1EB6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42EF5-0CEA-4A44-BF82-D4B6ECEE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B30A4-AC15-4109-9F9B-C591CF10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1F91A-2ACB-4A27-85DF-93699D6A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1AFC5-622E-4222-8D00-2CAE553D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2244D-498C-4B8B-A394-E61D0C7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D305-0702-4581-9253-900AC2D92D2B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322C6-DA4D-42D4-B4F4-52E10E5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81D35-388C-4D5A-A46E-E31F2150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8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46265-29C7-4503-A3D3-9ECD085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64C1A-231E-4668-B6B3-881DD037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A0DE8-6487-4DC0-9910-A6CB2EA0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190-AC6F-4FB7-A3D9-BBDB421FF872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D1E50-D5C6-41D4-88E8-F3690527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1873-8ECD-4AEF-9E83-8685D750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37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81C3-0062-4A01-8C7B-DF7A84C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E998B-2E8E-4588-8EBC-20730D8DD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7C65-30AC-467F-B736-6DA9FEB72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34AFB-4D86-4305-AB33-021621A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1268-DA68-4A9B-978B-CB6212172518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0971E-385A-46E5-86A2-6E88778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F3160-49F5-41A3-9D90-8CF2AFFC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33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BFAD-015D-4802-9263-E27B8B9F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6C94-E7B3-49FF-ADFC-EC8A5563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2CEB5-0152-49AA-89CD-CCEF9CC9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3E1139-DE18-47DC-A21B-33541F58B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985BB4-E9F2-445C-AAA8-72B3F6EFA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75580-D11B-45F9-A8E5-C57CD23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DBA0-BD03-4B8D-98B2-D6FE92A56235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AC7A8C-B441-43AA-A6A5-DFC0088E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8BF7D-5FF0-4DE9-B982-620E326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3074-3822-4872-AA8E-FFC16A4D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EFECB-9E74-4E3D-AE17-B0E0DCC1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33BF-32E3-440E-ACCB-08B6B686BB50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6EFCC-3D41-48E5-B102-9BDD802C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12933-F1B9-427A-9871-67A77137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8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3402" y="1162228"/>
            <a:ext cx="11365196" cy="5249637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>
              <a:lnSpc>
                <a:spcPct val="120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0000"/>
              </a:lnSpc>
              <a:defRPr sz="18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48454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E0E800-DB59-421E-AA2D-23D4D2B81EB8}"/>
              </a:ext>
            </a:extLst>
          </p:cNvPr>
          <p:cNvCxnSpPr>
            <a:cxnSpLocks/>
          </p:cNvCxnSpPr>
          <p:nvPr userDrawn="1"/>
        </p:nvCxnSpPr>
        <p:spPr>
          <a:xfrm>
            <a:off x="449722" y="993910"/>
            <a:ext cx="77695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A41D5-9D08-466D-8809-062D8A4C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DCBC-4A99-4952-88A7-B4CE1CBE13F2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93D73-F61C-4813-AB8C-2447334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D934-1534-4F67-83FF-F712A8E7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00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84C4-B63D-4EFC-B1CF-5A484205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AC81-354A-461A-816A-C90CD2AF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CA2047-B913-47CB-B1AE-45F45161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EED2E-68CE-4A15-9F0A-595ED104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252-36D7-4A22-9A5A-0C43255366B5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AF503-2826-454A-BD46-12C371BD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E9627-A0F5-4E84-9E25-758F159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7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790E-062F-4E9D-A35E-4AA78401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CE5845-FF20-4599-AD55-9554402E3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B13F6-EC4C-46F4-B39A-FE7825F8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9381B5-D883-4012-99A6-90C6E9D1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265C-9210-4D6A-919E-747106029D6A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B5C78-29D3-478F-8271-F7F52C5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25EAF-4E0E-4E65-B2DD-8AA33DA3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C729-223A-4F44-B1E8-7CD3006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DF48-DC82-49B2-83AD-D501B71D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4BEEA-FE19-472D-91DC-5BFF32CB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3F7-51E4-4530-9998-0652CEE531BF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9CD15-DCAD-4DB1-818C-C4C70FB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8497E-4B2A-4D0E-8486-A43FE62D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33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339E10-678B-411B-9014-0ABCA2F38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29A62-5EF1-4826-AA8D-9899129FF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D5529-CF43-4CBA-9920-661A2C44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5C65-51E0-4F47-AE26-4DC76FE413B4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1BCD9-B41E-48B6-80FA-03946D74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4E8A4-5F3A-44C4-A2C8-9ACF6ACD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DB89-A590-416B-9CAD-F59DFD553C91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3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88B3-44E9-4D72-92A7-A8D7376AB5D4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64E-4F09-41FE-9DC4-CD370D850951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8111-8AFA-4A5A-B0DC-B6F95D02E9E5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0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E3EE-5A63-4ECD-8AA7-442BEF0AD632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89D2-C9AB-4BF2-BAD4-5877D204180B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5457-1305-4F3B-A36D-857395EDB2AF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1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14CF-68AB-42A4-9B34-2A14E940A3A0}" type="datetime4">
              <a:rPr lang="en-US" altLang="ko-KR" smtClean="0"/>
              <a:t>September 12, 2021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412-CAB9-4633-BAEA-39241AE91B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68" r:id="rId13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3C9D01-51D0-4334-A55A-B5EFDAC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93E15-39D7-4F4A-979E-7424DAEA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846B7-FEC4-4CF0-B7C0-3EDBCE764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5FCA-090B-4D00-9CA3-77F05228A580}" type="datetime4">
              <a:rPr lang="en-US" altLang="ko-KR" smtClean="0"/>
              <a:t>September 12, 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0BFC-2D00-465A-8872-0D390BBF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0C0B1-506D-4DA8-A760-1BF66A386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4C59-27A5-412C-8262-2F647F883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3B1778-AF43-4689-A42F-3A998A1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September 12, 2021</a:t>
            </a:r>
            <a:endParaRPr lang="ko-KR" altLang="en-US" dirty="0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5C32A2-E08E-40A9-96AB-4BE67FC14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5"/>
            <a:ext cx="10515600" cy="19817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주차 논문리뷰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+mj-ea"/>
              </a:rPr>
            </a:br>
            <a:r>
              <a:rPr lang="en-US" altLang="ko-KR" sz="2000" dirty="0">
                <a:solidFill>
                  <a:schemeClr val="tx1"/>
                </a:solidFill>
                <a:latin typeface="+mj-ea"/>
              </a:rPr>
              <a:t>Stock Market Prediction Based on Generative Adversarial Network</a:t>
            </a:r>
            <a:endParaRPr lang="ko-KR" altLang="en-US" sz="20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Test results</a:t>
            </a:r>
          </a:p>
          <a:p>
            <a:pPr lvl="1"/>
            <a:r>
              <a:rPr lang="en-US" altLang="ko-KR" dirty="0">
                <a:ea typeface="HY견고딕" panose="02030600000101010101" pitchFamily="18" charset="-127"/>
              </a:rPr>
              <a:t>Price prediction on </a:t>
            </a:r>
            <a:r>
              <a:rPr lang="en-US" altLang="ko-KR" dirty="0" err="1">
                <a:ea typeface="HY견고딕" panose="02030600000101010101" pitchFamily="18" charset="-127"/>
              </a:rPr>
              <a:t>PAICC</a:t>
            </a:r>
            <a:endParaRPr lang="en-US" altLang="ko-KR" dirty="0">
              <a:ea typeface="HY견고딕" panose="02030600000101010101" pitchFamily="18" charset="-127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90BCD-3EAF-41E0-AD29-63F08D97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41" y="2247672"/>
            <a:ext cx="6030717" cy="39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Weird things</a:t>
            </a:r>
          </a:p>
          <a:p>
            <a:pPr lvl="1"/>
            <a:r>
              <a:rPr lang="en-US" altLang="ko-KR" sz="2000" dirty="0"/>
              <a:t>Convergence of Generator</a:t>
            </a:r>
          </a:p>
          <a:p>
            <a:pPr lvl="2"/>
            <a:r>
              <a:rPr lang="en-US" altLang="ko-KR" dirty="0"/>
              <a:t>network architecture</a:t>
            </a:r>
          </a:p>
          <a:p>
            <a:pPr lvl="2"/>
            <a:r>
              <a:rPr lang="en-US" altLang="ko-KR" dirty="0"/>
              <a:t>training techniques</a:t>
            </a:r>
          </a:p>
          <a:p>
            <a:pPr lvl="1"/>
            <a:r>
              <a:rPr lang="en-US" altLang="ko-KR" dirty="0"/>
              <a:t>Too small results</a:t>
            </a:r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Conclusion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5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END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+mj-lt"/>
                <a:ea typeface="HY견고딕" panose="02030600000101010101" pitchFamily="18" charset="-127"/>
              </a:rPr>
              <a:t>Goal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dirty="0"/>
              <a:t>Find deep learning model to forecast the daily closing price</a:t>
            </a:r>
            <a:endParaRPr lang="en-US" altLang="ko-KR" sz="2000" dirty="0"/>
          </a:p>
          <a:p>
            <a:r>
              <a:rPr lang="en-US" altLang="ko-KR" dirty="0"/>
              <a:t>Some concepts</a:t>
            </a:r>
          </a:p>
          <a:p>
            <a:pPr lvl="1"/>
            <a:r>
              <a:rPr lang="en-US" altLang="ko-KR" dirty="0"/>
              <a:t>GAN</a:t>
            </a:r>
          </a:p>
          <a:p>
            <a:pPr lvl="1"/>
            <a:r>
              <a:rPr lang="en-US" altLang="ko-KR" dirty="0"/>
              <a:t>Generator - LSTM</a:t>
            </a:r>
          </a:p>
          <a:p>
            <a:pPr lvl="1"/>
            <a:r>
              <a:rPr lang="en-US" altLang="ko-KR" dirty="0"/>
              <a:t>Discriminator - </a:t>
            </a:r>
            <a:r>
              <a:rPr lang="en-US" altLang="ko-KR" dirty="0" err="1"/>
              <a:t>MLP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Problem definition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3" name="Picture 2" descr="표 형식 데이터에 대한 GAN 검토">
            <a:extLst>
              <a:ext uri="{FF2B5EF4-FFF2-40B4-BE49-F238E27FC236}">
                <a16:creationId xmlns:a16="http://schemas.microsoft.com/office/drawing/2014/main" id="{957F1EE9-75EF-4232-B64F-2EC0F09E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58" y="2806814"/>
            <a:ext cx="5699256" cy="329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Generative Adversarial Network</a:t>
            </a:r>
          </a:p>
          <a:p>
            <a:pPr lvl="1"/>
            <a:r>
              <a:rPr lang="en-US" altLang="ko-KR" dirty="0"/>
              <a:t>Input feature</a:t>
            </a:r>
          </a:p>
          <a:p>
            <a:pPr lvl="2"/>
            <a:r>
              <a:rPr lang="en-US" altLang="ko-KR" dirty="0"/>
              <a:t>Using 7 financial factors to predict future closing price</a:t>
            </a:r>
          </a:p>
          <a:p>
            <a:pPr lvl="2"/>
            <a:r>
              <a:rPr lang="en-US" altLang="ko-KR" dirty="0"/>
              <a:t>High price, Low price, Open price, Close price, </a:t>
            </a:r>
            <a:br>
              <a:rPr lang="en-US" altLang="ko-KR" dirty="0"/>
            </a:br>
            <a:r>
              <a:rPr lang="en-US" altLang="ko-KR" dirty="0"/>
              <a:t>Volume, Turnover rate, </a:t>
            </a:r>
            <a:r>
              <a:rPr lang="en-US" altLang="ko-KR" dirty="0" err="1"/>
              <a:t>Ma5</a:t>
            </a:r>
            <a:r>
              <a:rPr lang="en-US" altLang="ko-KR" dirty="0"/>
              <a:t> (avg. of closing price in past 5 days)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Input date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Predicted / True output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GAN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B8F031-A9DA-42E3-9D20-8A76FA1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9" y="3241447"/>
            <a:ext cx="8305227" cy="5455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7D980E-BC82-47C2-981E-2BE04054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73" y="4394383"/>
            <a:ext cx="1835984" cy="3637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6AE333-F46A-437A-B49F-35996AD8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168" y="5304651"/>
            <a:ext cx="528278" cy="3464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92194C-E3B6-4352-90FC-CFE22EA97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194" y="5333873"/>
            <a:ext cx="48497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Generative Adversarial Network</a:t>
            </a:r>
          </a:p>
          <a:p>
            <a:pPr lvl="1"/>
            <a:r>
              <a:rPr lang="en-US" altLang="ko-KR" dirty="0"/>
              <a:t>Generator</a:t>
            </a:r>
          </a:p>
          <a:p>
            <a:pPr lvl="2"/>
            <a:r>
              <a:rPr lang="en-US" altLang="ko-KR" dirty="0"/>
              <a:t>predicting 7 factors in nest day is that the generator </a:t>
            </a:r>
            <a:br>
              <a:rPr lang="en-US" altLang="ko-KR" dirty="0"/>
            </a:br>
            <a:r>
              <a:rPr lang="en-US" altLang="ko-KR" dirty="0"/>
              <a:t>aims to mining the distributions of the real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GAN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EAF33-4F52-41BA-AB05-4DE9EC91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66" y="2954121"/>
            <a:ext cx="1117966" cy="362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AE9D33-74E6-4315-A501-BA1C785B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66" y="1823638"/>
            <a:ext cx="3378232" cy="40653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3FDF57-BEF7-438B-97E5-8A8B2407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66" y="3411921"/>
            <a:ext cx="3172819" cy="417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C7CAD8-B9A4-4E7F-B795-15221C31B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52" y="3895986"/>
            <a:ext cx="2483366" cy="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Generative Adversarial Network</a:t>
            </a:r>
          </a:p>
          <a:p>
            <a:pPr lvl="1"/>
            <a:r>
              <a:rPr lang="en-US" altLang="ko-KR" dirty="0"/>
              <a:t>Discriminator</a:t>
            </a:r>
          </a:p>
          <a:p>
            <a:pPr lvl="2"/>
            <a:r>
              <a:rPr lang="en-US" altLang="ko-KR" dirty="0"/>
              <a:t>expected output</a:t>
            </a:r>
          </a:p>
          <a:p>
            <a:pPr lvl="3"/>
            <a:r>
              <a:rPr lang="en-US" altLang="ko-KR" dirty="0"/>
              <a:t>0 when inputting a fake data</a:t>
            </a:r>
          </a:p>
          <a:p>
            <a:pPr lvl="3"/>
            <a:r>
              <a:rPr lang="en-US" altLang="ko-KR" dirty="0"/>
              <a:t>1 when inputting a real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GAN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D8A79-4A55-47AF-8C14-0AAD59CD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43" y="3240207"/>
            <a:ext cx="3920754" cy="29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543E60-1CD6-41A9-8C44-297AB44F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43" y="3668968"/>
            <a:ext cx="3818405" cy="283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856A2C-A64B-4B00-9D59-AD877E655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40" y="4105238"/>
            <a:ext cx="2637455" cy="10156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7244AA-D76E-4B59-AEFC-4391EC11F255}"/>
              </a:ext>
            </a:extLst>
          </p:cNvPr>
          <p:cNvSpPr/>
          <p:nvPr/>
        </p:nvSpPr>
        <p:spPr>
          <a:xfrm>
            <a:off x="4390939" y="4336886"/>
            <a:ext cx="95803" cy="14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E8708-FD6F-474E-A839-0CA2E257ABAB}"/>
              </a:ext>
            </a:extLst>
          </p:cNvPr>
          <p:cNvSpPr/>
          <p:nvPr/>
        </p:nvSpPr>
        <p:spPr>
          <a:xfrm>
            <a:off x="4307951" y="4969115"/>
            <a:ext cx="95803" cy="142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5F22C0-ACFB-4815-8DCE-8B42CAB40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431" y="5088575"/>
            <a:ext cx="2247739" cy="254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C2C555-6B02-4172-933A-6EAA39B46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630" y="2350598"/>
            <a:ext cx="6047895" cy="29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/>
              <a:t>Generative Adversarial Network</a:t>
            </a:r>
          </a:p>
          <a:p>
            <a:pPr lvl="1"/>
            <a:r>
              <a:rPr lang="en-US" altLang="ko-KR" dirty="0"/>
              <a:t>Architecture of GAN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GAN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D6C90-E6F7-4B40-929B-96AD178B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40" y="2151268"/>
            <a:ext cx="6534589" cy="527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61A60F-1F4B-44EE-AE78-1855A831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40" y="2885887"/>
            <a:ext cx="5036117" cy="2954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E5C30-BB75-4A85-A99B-B1E6C845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732" y="2792709"/>
            <a:ext cx="4655185" cy="38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Datasets</a:t>
            </a:r>
          </a:p>
          <a:p>
            <a:pPr lvl="1"/>
            <a:r>
              <a:rPr lang="en-US" altLang="ko-KR" dirty="0"/>
              <a:t>Configuration of d</a:t>
            </a:r>
            <a:r>
              <a:rPr lang="en-US" altLang="ko-KR" sz="2000" dirty="0"/>
              <a:t>ataset</a:t>
            </a:r>
          </a:p>
          <a:p>
            <a:pPr lvl="2"/>
            <a:r>
              <a:rPr lang="en-US" altLang="ko-KR" dirty="0"/>
              <a:t>S&amp;P 500 index, Shanghai Composite index in </a:t>
            </a:r>
            <a:r>
              <a:rPr lang="en-US" altLang="ko-KR" dirty="0" err="1"/>
              <a:t>china</a:t>
            </a:r>
            <a:endParaRPr lang="en-US" altLang="ko-KR" dirty="0"/>
          </a:p>
          <a:p>
            <a:pPr lvl="2"/>
            <a:r>
              <a:rPr lang="en-US" altLang="ko-KR" dirty="0"/>
              <a:t>IBM from New York Stock Exchange, Microsoft from NASDAQ</a:t>
            </a:r>
          </a:p>
          <a:p>
            <a:pPr lvl="2"/>
            <a:r>
              <a:rPr lang="en-US" altLang="ko-KR" dirty="0"/>
              <a:t>Insurance company of </a:t>
            </a:r>
            <a:r>
              <a:rPr lang="en-US" altLang="ko-KR" dirty="0" err="1"/>
              <a:t>china</a:t>
            </a:r>
            <a:r>
              <a:rPr lang="en-US" altLang="ko-KR" dirty="0"/>
              <a:t> (</a:t>
            </a:r>
            <a:r>
              <a:rPr lang="en-US" altLang="ko-KR" dirty="0" err="1"/>
              <a:t>PAICC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All stock data -- from yahoo finance</a:t>
            </a:r>
          </a:p>
          <a:p>
            <a:pPr lvl="1"/>
            <a:r>
              <a:rPr lang="en-US" altLang="ko-KR" dirty="0"/>
              <a:t>Select data within last 20 years</a:t>
            </a:r>
          </a:p>
          <a:p>
            <a:pPr lvl="2"/>
            <a:r>
              <a:rPr lang="en-US" altLang="ko-KR" dirty="0"/>
              <a:t>almost 5000 pieces of data in each stock</a:t>
            </a:r>
          </a:p>
          <a:p>
            <a:r>
              <a:rPr lang="en-US" altLang="ko-KR" dirty="0"/>
              <a:t>Normalization</a:t>
            </a:r>
          </a:p>
          <a:p>
            <a:pPr lvl="1"/>
            <a:r>
              <a:rPr lang="en-US" altLang="ko-KR" dirty="0"/>
              <a:t>Necessary and key point to achieve competitive result (t=5)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9432C-B1A9-4424-A5DF-D309E88F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913" y="4821243"/>
            <a:ext cx="163852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Metrics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841714-B32B-4E76-9F8B-55323185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71" y="1907640"/>
            <a:ext cx="4208476" cy="3628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7D7C08-81FD-4797-B1E6-D68102F9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02" y="4059146"/>
            <a:ext cx="4700181" cy="346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9FF2AD-1633-4916-A54D-0E794AAA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631" y="5005621"/>
            <a:ext cx="2354027" cy="330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D7953C-63F9-4700-9907-9A3DC2486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910" y="424433"/>
            <a:ext cx="6256424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08F207F-1508-4B23-8B75-2EDB124A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02" y="1162228"/>
            <a:ext cx="11365196" cy="5249637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HY견고딕" panose="02030600000101010101" pitchFamily="18" charset="-127"/>
              </a:rPr>
              <a:t>Test results</a:t>
            </a:r>
          </a:p>
          <a:p>
            <a:pPr lvl="1"/>
            <a:r>
              <a:rPr lang="en-US" altLang="ko-KR" dirty="0">
                <a:ea typeface="HY견고딕" panose="02030600000101010101" pitchFamily="18" charset="-127"/>
              </a:rPr>
              <a:t>Average evaluation on five stock datasets</a:t>
            </a:r>
          </a:p>
          <a:p>
            <a:pPr lvl="1"/>
            <a:endParaRPr lang="en-US" altLang="ko-KR" dirty="0"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ea typeface="HY견고딕" panose="02030600000101010101" pitchFamily="18" charset="-127"/>
            </a:endParaRPr>
          </a:p>
          <a:p>
            <a:pPr lvl="1"/>
            <a:endParaRPr lang="en-US" altLang="ko-KR" dirty="0">
              <a:ea typeface="HY견고딕" panose="02030600000101010101" pitchFamily="18" charset="-127"/>
            </a:endParaRPr>
          </a:p>
          <a:p>
            <a:pPr lvl="1"/>
            <a:r>
              <a:rPr lang="en-US" altLang="ko-KR" dirty="0">
                <a:ea typeface="HY견고딕" panose="02030600000101010101" pitchFamily="18" charset="-127"/>
              </a:rPr>
              <a:t>Price prediction on </a:t>
            </a:r>
            <a:r>
              <a:rPr lang="en-US" altLang="ko-KR" dirty="0" err="1">
                <a:ea typeface="HY견고딕" panose="02030600000101010101" pitchFamily="18" charset="-127"/>
              </a:rPr>
              <a:t>PAICC</a:t>
            </a:r>
            <a:endParaRPr lang="en-US" altLang="ko-KR" dirty="0">
              <a:ea typeface="HY견고딕" panose="02030600000101010101" pitchFamily="18" charset="-127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2" y="90021"/>
            <a:ext cx="11365196" cy="97656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Experiment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00412-CAB9-4633-BAEA-39241AE91B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03497-BC2F-4EE1-B261-0B90D271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2121361"/>
            <a:ext cx="10076033" cy="14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ast_Nan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st_Nanum" id="{58A1F2F8-ED5D-4C55-BAC1-6169CE5A9E54}" vid="{B2AE631C-863D-42AA-BD45-C9704BA07A06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5894</TotalTime>
  <Words>257</Words>
  <Application>Microsoft Office PowerPoint</Application>
  <PresentationFormat>와이드스크린</PresentationFormat>
  <Paragraphs>82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Wingdings</vt:lpstr>
      <vt:lpstr>Noto Sans KR Light</vt:lpstr>
      <vt:lpstr>맑은 고딕</vt:lpstr>
      <vt:lpstr>Noto Sans KR Bold</vt:lpstr>
      <vt:lpstr>Noto Sans KR Regular</vt:lpstr>
      <vt:lpstr>HY견고딕</vt:lpstr>
      <vt:lpstr>Arial</vt:lpstr>
      <vt:lpstr>Fast_Nanum</vt:lpstr>
      <vt:lpstr>디자인 사용자 지정</vt:lpstr>
      <vt:lpstr>6주차 논문리뷰    Stock Market Prediction Based on Generative Adversarial Network</vt:lpstr>
      <vt:lpstr>Problem definition </vt:lpstr>
      <vt:lpstr>GAN </vt:lpstr>
      <vt:lpstr>GAN </vt:lpstr>
      <vt:lpstr>GAN </vt:lpstr>
      <vt:lpstr>GAN </vt:lpstr>
      <vt:lpstr>Experiment </vt:lpstr>
      <vt:lpstr>Experiment </vt:lpstr>
      <vt:lpstr>Experiment </vt:lpstr>
      <vt:lpstr>Experiment </vt:lpstr>
      <vt:lpstr>Conclusion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박진호</dc:creator>
  <cp:lastModifiedBy>Park Jin Ho</cp:lastModifiedBy>
  <cp:revision>496</cp:revision>
  <dcterms:created xsi:type="dcterms:W3CDTF">2017-07-05T02:31:26Z</dcterms:created>
  <dcterms:modified xsi:type="dcterms:W3CDTF">2021-09-12T06:16:33Z</dcterms:modified>
</cp:coreProperties>
</file>